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5" r:id="rId3"/>
    <p:sldId id="305" r:id="rId4"/>
    <p:sldId id="306" r:id="rId5"/>
    <p:sldId id="307" r:id="rId6"/>
    <p:sldId id="308" r:id="rId7"/>
    <p:sldId id="309" r:id="rId8"/>
    <p:sldId id="311" r:id="rId9"/>
    <p:sldId id="313" r:id="rId10"/>
    <p:sldId id="312" r:id="rId11"/>
    <p:sldId id="302" r:id="rId12"/>
    <p:sldId id="261" r:id="rId13"/>
    <p:sldId id="303" r:id="rId14"/>
    <p:sldId id="304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3" r:id="rId23"/>
    <p:sldId id="324" r:id="rId24"/>
    <p:sldId id="321" r:id="rId25"/>
    <p:sldId id="322" r:id="rId26"/>
    <p:sldId id="30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163B"/>
    <a:srgbClr val="767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92" autoAdjust="0"/>
    <p:restoredTop sz="94660"/>
  </p:normalViewPr>
  <p:slideViewPr>
    <p:cSldViewPr snapToGrid="0">
      <p:cViewPr varScale="1">
        <p:scale>
          <a:sx n="79" d="100"/>
          <a:sy n="79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2181-5277-FBFF-1FBA-61B7F6D58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33D23F-EEA1-E5EF-B08A-0C30E164A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930FA-E73B-5AC2-3346-927BD6B7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79B5F-D4AC-508A-82A0-594BD22C9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F73B5-E827-2545-0A11-0A125AD4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15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5AED6-F258-5089-794F-8248D6FE5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3E60EA-8CF8-BBAA-8E56-C355329B3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904BF-070C-95B9-C0EF-D7D906ADA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04840-769A-03EB-AFE6-D85EB8504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EF109-4961-C825-665A-9B814C7F7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67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BFECEB-0BD9-F242-2EFD-CF7ED9641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C3B58-811E-D202-5162-6425D5BFE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5AE6D-E44B-313E-BADD-5FDBB1231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39C43-89AA-A47E-A20F-6FC96CC92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E66D1-DB68-4AE8-9A7F-57ED8BFE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75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2A06-7478-2A35-344C-D659A2D5D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F240F-FB12-1B4B-B2B7-7160CF28A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AC890-C7AA-3567-5DA8-FC2FD9D71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90284-1564-7DDA-F6A3-7DAF7C2B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72689-99DD-D16C-2217-8269626C1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092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38C5F-4212-1EA6-3FD9-247997924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418AD-3C44-6CD8-FD61-BC4F8799B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B6FD9-FE1A-35EB-FD43-AB6FA092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3E34C-D8ED-749D-2033-BFB79914D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5CBD6-1BA8-A5FA-2068-9A4E25BB9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600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DC909-C621-F8A4-47B4-0CAA8891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07140-0555-33EE-8E85-C459A8734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E791DE-4763-3A7A-0164-9F9D5D8C4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5D300-28C0-BA83-1249-1E0BF9B83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F1423-1C5E-C0B1-DEAD-DD1D0A596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E9898-FA44-081F-4B9A-34B863210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569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90966-6E89-28ED-2072-6694F5ECF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98551-1A1E-4C19-A802-88F43B2BC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6F459-5020-3E55-E421-E1685B711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9CE532-B775-01B9-FA9C-0E34B58F75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2C1E5-F84C-BE93-0DA7-C9DAD7E6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A5FF9-7D16-722B-01F3-EC3B9DD51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2024-06-03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FCECD9-7995-417D-B49F-C34A235D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EAE55A-253B-4A3B-B5C3-3F8EC33F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849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14100-8975-8A8A-CB4C-211093259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B4B12-0671-F1DD-6BE9-B15E9CDB7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2024-06-03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AF66F-DB91-1A9E-DBC6-522C1BC3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A760FF-23D7-FC74-CAB9-CD92672FA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753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440763-7B86-6E9F-FDAB-69930A1E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2024-06-03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679BAB-BF92-FBA6-030A-5998A037A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159EA-AE51-88A0-0232-A9A0C2825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328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37F8E-9CED-99B7-5BE0-109E68C1A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DA67-2223-C6FE-094F-7CB94A70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7843BC-5BA9-6ED9-3B16-17574915F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B98A3-AF4A-D187-AA47-C0AAA0EC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E9064-3121-2C5C-2D4B-1F8D4BF44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79458-BAC1-7E83-FF8B-CD0A7E584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081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DF758-4821-9CB8-E7A3-486037DC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ACC97A-AFBA-E69D-588A-84836EC57D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65D447-3968-5743-D6BC-3DBE634D8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72D58D-D458-B9D3-AEED-2E2ECE77B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2024-06-03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17D81-4BAC-09A1-2165-CCA05638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888DC-886D-C47D-A440-793AFB2F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84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2E4A2-BA6D-AB82-3ED5-CCC99D7F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9647B-8A76-0BD6-C2CB-D45BCB753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3D79C-EAB9-0CA1-F54A-0C40C65A8C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98B69-9C05-4E1A-8645-F195DB94B2C6}" type="datetimeFigureOut">
              <a:rPr lang="en-CA" smtClean="0"/>
              <a:t>2024-06-03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0A883-6E26-214D-2E84-C1B207337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C0612-2E9E-EEFA-2F3D-C1A236CA4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0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DE37A-C2A0-C89E-14A6-12B8CC874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Climbing ahead, falling behind: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social mobility across time and space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A2A68-FC1A-942A-46B1-BAADDDC48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1342"/>
            <a:ext cx="9144000" cy="1655762"/>
          </a:xfrm>
        </p:spPr>
        <p:txBody>
          <a:bodyPr/>
          <a:lstStyle/>
          <a:p>
            <a:r>
              <a:rPr lang="en-CA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Week 7</a:t>
            </a:r>
          </a:p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June 3, 2024</a:t>
            </a:r>
          </a:p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Dr. Louis Henderson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2C2424D6-255C-67E8-18B8-7711EF10A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012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Example: Oxbridge membership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B247A2F-E0B6-FD45-55E0-801A28D0EA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867173"/>
              </p:ext>
            </p:extLst>
          </p:nvPr>
        </p:nvGraphicFramePr>
        <p:xfrm>
          <a:off x="838200" y="1825625"/>
          <a:ext cx="10515600" cy="17526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62809376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1981610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2533407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568639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561835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Relative representation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Oxbridge elite share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Implied mean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Implied beta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53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1800-29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19.06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676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1830-59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10.57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814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1860-89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7.59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932217"/>
                  </a:ext>
                </a:extLst>
              </a:tr>
            </a:tbl>
          </a:graphicData>
        </a:graphic>
      </p:graphicFrame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D52D36-5D1B-55F1-1BF8-6504F5154B1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3842795"/>
                <a:ext cx="10515600" cy="23341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𝛽</m:t>
                      </m:r>
                      <m:r>
                        <a:rPr lang="en-C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C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CA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CA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CA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CA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  <m:r>
                                <a:rPr lang="en-CA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CA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CA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CA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CA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0.99</m:t>
                          </m:r>
                        </m:num>
                        <m:den>
                          <m:r>
                            <a:rPr lang="en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1.32</m:t>
                          </m:r>
                        </m:den>
                      </m:f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=0.75</m:t>
                      </m:r>
                    </m:oMath>
                  </m:oMathPara>
                </a14:m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ED52D36-5D1B-55F1-1BF8-6504F5154B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842795"/>
                <a:ext cx="10515600" cy="23341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2208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Boulazac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1836-1876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Census data from Mosaic project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French census usually carried out every 5 years</a:t>
            </a:r>
          </a:p>
          <a:p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Boulazac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, a small settlement in Dordogne d</a:t>
            </a:r>
            <a:r>
              <a:rPr lang="en-DE" dirty="0" err="1">
                <a:latin typeface="Arial" panose="020B0604020202020204" pitchFamily="34" charset="0"/>
                <a:cs typeface="Arial" panose="020B0604020202020204" pitchFamily="34" charset="0"/>
              </a:rPr>
              <a:t>épartement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, southwest France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1836 and 1876 are digitized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95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Data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Two datasets today: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https://louis-henderson.web.app/france1836.xls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https://louis-henderson.web.app/france1876.xls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266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Boulazac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1836-1876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Best things to do in the Dordogne">
            <a:extLst>
              <a:ext uri="{FF2B5EF4-FFF2-40B4-BE49-F238E27FC236}">
                <a16:creationId xmlns:a16="http://schemas.microsoft.com/office/drawing/2014/main" id="{EAD13F06-08D2-2870-1EFC-F81776C1FBE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089" y="1825625"/>
            <a:ext cx="652382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03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Elite surnames in France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“De” or “Du” may indicate nobility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Nobility was abolished in French Revolution (citizenship revoked, some property sold), restored under Napoleon, property indemnified</a:t>
            </a:r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, nobility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abolished in 1848, revived in 1852, and finally </a:t>
            </a:r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ended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in 1870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No obligation to change name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 1840s, titled nobles paid mean land tax 2,050 francs, those with “de” or “du” paid 871 francs, electors paid 380 francs (Higgs 1987)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82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Identifying an elite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Inspect the data from both 1836 and 1876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Can you think of a way to identify an elite group in the census?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90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Identifying an elite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Agricultural, rural society</a:t>
            </a:r>
          </a:p>
          <a:p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“Propriétaire”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implies land-ownership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Cultivateur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” and “</a:t>
            </a:r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Metayer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” likely imply tenancy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Journalier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” is a day labourer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“Domestique” does not in France in this period necessarily mean domestic servant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Live-in agricultural service, yearly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98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Identifying an elite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“Servants” identified as members of the household in census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Relationship lists servants in household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Take those hiring more than one servant as sign of relative high status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45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Boulazac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B247A2F-E0B6-FD45-55E0-801A28D0EA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8546"/>
              </p:ext>
            </p:extLst>
          </p:nvPr>
        </p:nvGraphicFramePr>
        <p:xfrm>
          <a:off x="838200" y="1825625"/>
          <a:ext cx="10515600" cy="13817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62809376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1981610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2533407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568639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561835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Relative representation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Elite share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Implied mean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Implied beta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53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1836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676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1876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814493"/>
                  </a:ext>
                </a:extLst>
              </a:tr>
            </a:tbl>
          </a:graphicData>
        </a:graphic>
      </p:graphicFrame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8F50B3-3C86-2341-ADE3-CB9E3F77ED7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3799840"/>
                <a:ext cx="10515600" cy="237712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CA" dirty="0">
                    <a:latin typeface="Arial" panose="020B0604020202020204" pitchFamily="34" charset="0"/>
                    <a:cs typeface="Arial" panose="020B0604020202020204" pitchFamily="34" charset="0"/>
                  </a:rPr>
                  <a:t>Relative representation: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br>
                  <a:rPr lang="en-CA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𝑅𝑅</m:t>
                      </m:r>
                      <m:r>
                        <a:rPr lang="en-CA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𝑆h𝑎𝑟𝑒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𝑜𝑓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𝑠𝑢𝑟𝑛𝑎𝑚𝑒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𝑖𝑛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𝑒𝑙𝑖𝑡𝑒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𝑔𝑟𝑜𝑢𝑝</m:t>
                          </m:r>
                        </m:num>
                        <m:den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𝑆h𝑎𝑟𝑒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𝑜𝑓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𝑠𝑢𝑟𝑛𝑎𝑚𝑒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𝑖𝑛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𝑤𝑖𝑑𝑒𝑟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𝑝𝑜𝑝𝑢𝑙𝑎𝑡𝑖𝑜𝑛</m:t>
                          </m:r>
                        </m:den>
                      </m:f>
                    </m:oMath>
                  </m:oMathPara>
                </a14:m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8F50B3-3C86-2341-ADE3-CB9E3F77ED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799840"/>
                <a:ext cx="10515600" cy="2377122"/>
              </a:xfrm>
              <a:prstGeom prst="rect">
                <a:avLst/>
              </a:prstGeom>
              <a:blipFill>
                <a:blip r:embed="rId3"/>
                <a:stretch>
                  <a:fillRect l="-1043" t="-435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91852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Problems with the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Begs the question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Method assumes what they are trying to demonstrate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There is an “underlying” social status, normally distributed, and top of the distribution get elite positions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This is at odds with most theory we have discussed so far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820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Surname frequency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Persistence of rare surnames in “elite” status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Advantage: minimal data requirements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98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Problems with the method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766782E3-A2C4-0AE3-C4B7-C70565DE5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3301" y="1825625"/>
            <a:ext cx="5205397" cy="4351338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E8C620-4E0F-B9F8-350A-70AC67B92C41}"/>
              </a:ext>
            </a:extLst>
          </p:cNvPr>
          <p:cNvCxnSpPr>
            <a:cxnSpLocks/>
          </p:cNvCxnSpPr>
          <p:nvPr/>
        </p:nvCxnSpPr>
        <p:spPr>
          <a:xfrm flipV="1">
            <a:off x="6858000" y="1991360"/>
            <a:ext cx="0" cy="326136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3D0141A-75E1-2B91-B536-249987B6DB56}"/>
              </a:ext>
            </a:extLst>
          </p:cNvPr>
          <p:cNvCxnSpPr/>
          <p:nvPr/>
        </p:nvCxnSpPr>
        <p:spPr>
          <a:xfrm>
            <a:off x="6156960" y="2651760"/>
            <a:ext cx="701040" cy="0"/>
          </a:xfrm>
          <a:prstGeom prst="line">
            <a:avLst/>
          </a:prstGeom>
          <a:ln w="38100" cap="flat" cmpd="sng" algn="ctr">
            <a:solidFill>
              <a:srgbClr val="7030A0"/>
            </a:solidFill>
            <a:prstDash val="solid"/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4ED9833-E6C7-2D16-B1CE-6365329CCC5A}"/>
              </a:ext>
            </a:extLst>
          </p:cNvPr>
          <p:cNvCxnSpPr/>
          <p:nvPr/>
        </p:nvCxnSpPr>
        <p:spPr>
          <a:xfrm>
            <a:off x="6858000" y="4958080"/>
            <a:ext cx="701040" cy="0"/>
          </a:xfrm>
          <a:prstGeom prst="line">
            <a:avLst/>
          </a:prstGeom>
          <a:ln w="38100" cap="flat" cmpd="sng" algn="ctr">
            <a:solidFill>
              <a:srgbClr val="7030A0"/>
            </a:solidFill>
            <a:prstDash val="solid"/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BB33F52-9D6C-524B-5485-4865BBD9879A}"/>
              </a:ext>
            </a:extLst>
          </p:cNvPr>
          <p:cNvCxnSpPr>
            <a:cxnSpLocks/>
          </p:cNvCxnSpPr>
          <p:nvPr/>
        </p:nvCxnSpPr>
        <p:spPr>
          <a:xfrm>
            <a:off x="7559040" y="4958080"/>
            <a:ext cx="340360" cy="0"/>
          </a:xfrm>
          <a:prstGeom prst="line">
            <a:avLst/>
          </a:prstGeom>
          <a:ln w="3810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35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Problems with the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Torche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Corvalan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(2018) mount important critique of Clark’s approach in two ways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They first point out that Clark is not measuring individual-level persistence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Individual persistence (individual father-son pairs) can be decomposed into “between-group” persistence and “within-group” persistence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Clark’s is a measure of “between-group” persistence, with groups defined by surnames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643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Problems with the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Clark claims that this “between group” estimate gives a more accurate measure of individual persistence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Further, Clark claims that the higher level of “true” persistence at the group level indicates the importance of genetics in intergenerational mobility, but </a:t>
            </a:r>
            <a:r>
              <a:rPr lang="en-CA" b="1" u="sng" dirty="0">
                <a:latin typeface="Arial" panose="020B0604020202020204" pitchFamily="34" charset="0"/>
                <a:cs typeface="Arial" panose="020B0604020202020204" pitchFamily="34" charset="0"/>
              </a:rPr>
              <a:t>it does not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68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Problems with the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Torche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Corvalan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(2018) show that the presence of “within group” persistence means taking group-level averages does not solve the measurement-error problem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 fact, it may introduce new problems that are not present at the individual level.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While genes link biological fathers and sons, the relationship is likely weaker at the group level, and groups may exhibit emergent properties that individuals do not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Possibly more </a:t>
            </a:r>
            <a:r>
              <a:rPr lang="en-CA" b="1" u="sng" dirty="0">
                <a:latin typeface="Arial" panose="020B0604020202020204" pitchFamily="34" charset="0"/>
                <a:cs typeface="Arial" panose="020B0604020202020204" pitchFamily="34" charset="0"/>
              </a:rPr>
              <a:t>confounders,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not fewer 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809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Problems with the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Additionally, the finding that surname (between-group) persistence is higher than individual persistence appears to be an artefact of the groups Clark selects for analysis</a:t>
            </a:r>
          </a:p>
          <a:p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Torche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Corvalan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 (2018) show that individual persistence measures will be higher than between-group measures if within-group persistence is greater than between-group persistence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Taking only sample of white Americans, they find the reverse of Clark → individual persistence estimate larger than group persistence of ethnic origin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Explanation is significant within-group persistence, little difference between groups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656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Surname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Nonetheless, between-group measures of social mobility are meaningful if interpreted carefully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Surnames do not give </a:t>
            </a:r>
            <a:r>
              <a:rPr lang="en-CA">
                <a:latin typeface="Arial" panose="020B0604020202020204" pitchFamily="34" charset="0"/>
                <a:cs typeface="Arial" panose="020B0604020202020204" pitchFamily="34" charset="0"/>
              </a:rPr>
              <a:t>cleaner measure of 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individual-level persistence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This evidence suggests that elite-group social status mobility was not much affected by institutional and structural change in the long run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50443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DE" dirty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99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Surname frequency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57071C-8456-A23B-EFA9-A727021DCD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dirty="0">
                    <a:latin typeface="Arial" panose="020B0604020202020204" pitchFamily="34" charset="0"/>
                    <a:cs typeface="Arial" panose="020B0604020202020204" pitchFamily="34" charset="0"/>
                  </a:rPr>
                  <a:t>Relative representation:</a:t>
                </a:r>
              </a:p>
              <a:p>
                <a:pPr marL="0" indent="0">
                  <a:buNone/>
                </a:pPr>
                <a:br>
                  <a:rPr lang="en-CA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𝑅𝑅</m:t>
                      </m:r>
                      <m:r>
                        <a:rPr lang="en-CA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𝑆h𝑎𝑟𝑒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𝑜𝑓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𝑠𝑢𝑟𝑛𝑎𝑚𝑒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𝑖𝑛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𝑒𝑙𝑖𝑡𝑒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𝑔𝑟𝑜𝑢𝑝</m:t>
                          </m:r>
                        </m:num>
                        <m:den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𝑆h𝑎𝑟𝑒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𝑜𝑓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𝑠𝑢𝑟𝑛𝑎𝑚𝑒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𝑖𝑛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𝑤𝑖𝑑𝑒𝑟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𝑝𝑜𝑝𝑢𝑙𝑎𝑡𝑖𝑜𝑛</m:t>
                          </m:r>
                        </m:den>
                      </m:f>
                    </m:oMath>
                  </m:oMathPara>
                </a14:m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CA" dirty="0">
                    <a:latin typeface="Arial" panose="020B0604020202020204" pitchFamily="34" charset="0"/>
                    <a:cs typeface="Arial" panose="020B0604020202020204" pitchFamily="34" charset="0"/>
                  </a:rPr>
                  <a:t>Idea is that RR decays to 1 over time</a:t>
                </a:r>
              </a:p>
              <a:p>
                <a:r>
                  <a:rPr lang="en-CA" dirty="0">
                    <a:latin typeface="Arial" panose="020B0604020202020204" pitchFamily="34" charset="0"/>
                    <a:cs typeface="Arial" panose="020B0604020202020204" pitchFamily="34" charset="0"/>
                  </a:rPr>
                  <a:t>Rate of decay indicates social mobility of surname group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57071C-8456-A23B-EFA9-A727021DC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7042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From RR to “social status”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Standardize RR to allow for comparisons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Adjust for how “selective” the elite status is</a:t>
            </a:r>
            <a:b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Three key assumptions: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Elite group represents the top of the status distribution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Social status is normally distributed with constant variance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Variance of social status is the same in the surname group and in the whole population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9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Example: Oxbridge membership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B247A2F-E0B6-FD45-55E0-801A28D0EA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629705"/>
              </p:ext>
            </p:extLst>
          </p:nvPr>
        </p:nvGraphicFramePr>
        <p:xfrm>
          <a:off x="838200" y="1825625"/>
          <a:ext cx="10515600" cy="17526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62809376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1981610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2533407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568639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561835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Relative representation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Oxbridge elite share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Implied mean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Implied beta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53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1800-29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19.06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???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676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1830-59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10.57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???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814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1860-89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7.59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???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932217"/>
                  </a:ext>
                </a:extLst>
              </a:tr>
            </a:tbl>
          </a:graphicData>
        </a:graphic>
      </p:graphicFrame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151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(z-score)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1B1471-DDFB-D0DF-8DC4-66487EA7A8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3301" y="1825625"/>
            <a:ext cx="5205397" cy="4351338"/>
          </a:xfrm>
        </p:spPr>
      </p:pic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4264160-E7C5-6129-7F65-B941BCD37174}"/>
              </a:ext>
            </a:extLst>
          </p:cNvPr>
          <p:cNvCxnSpPr/>
          <p:nvPr/>
        </p:nvCxnSpPr>
        <p:spPr>
          <a:xfrm>
            <a:off x="6156960" y="2651760"/>
            <a:ext cx="701040" cy="0"/>
          </a:xfrm>
          <a:prstGeom prst="line">
            <a:avLst/>
          </a:prstGeom>
          <a:ln w="38100" cap="flat" cmpd="sng" algn="ctr">
            <a:solidFill>
              <a:srgbClr val="7030A0"/>
            </a:solidFill>
            <a:prstDash val="solid"/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>
                <a:extLst>
                  <a:ext uri="{FF2B5EF4-FFF2-40B4-BE49-F238E27FC236}">
                    <a16:creationId xmlns:a16="http://schemas.microsoft.com/office/drawing/2014/main" id="{EF5AE6E3-3CDD-7277-BCDB-6F008AAE72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825625"/>
                <a:ext cx="2598420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CA" dirty="0">
                    <a:latin typeface="Arial" panose="020B0604020202020204" pitchFamily="34" charset="0"/>
                    <a:cs typeface="Arial" panose="020B0604020202020204" pitchFamily="34" charset="0"/>
                  </a:rPr>
                  <a:t>Standard normal distribution</a:t>
                </a:r>
                <a:r>
                  <a:rPr lang="en-DE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𝒩</m:t>
                    </m:r>
                    <m:r>
                      <a:rPr lang="en-C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(0, 1)</m:t>
                    </m:r>
                  </m:oMath>
                </a14:m>
                <a:r>
                  <a:rPr lang="en-CA" dirty="0">
                    <a:latin typeface="Arial" panose="020B0604020202020204" pitchFamily="34" charset="0"/>
                    <a:cs typeface="Arial" panose="020B0604020202020204" pitchFamily="34" charset="0"/>
                  </a:rPr>
                  <a:t> has mean 0, s</a:t>
                </a:r>
                <a:r>
                  <a:rPr lang="en-DE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CA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en-DE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CA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DE" dirty="0">
                    <a:latin typeface="Arial" panose="020B0604020202020204" pitchFamily="34" charset="0"/>
                    <a:cs typeface="Arial" panose="020B0604020202020204" pitchFamily="34" charset="0"/>
                  </a:rPr>
                  <a:t>1.</a:t>
                </a:r>
              </a:p>
              <a:p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Content Placeholder 2">
                <a:extLst>
                  <a:ext uri="{FF2B5EF4-FFF2-40B4-BE49-F238E27FC236}">
                    <a16:creationId xmlns:a16="http://schemas.microsoft.com/office/drawing/2014/main" id="{EF5AE6E3-3CDD-7277-BCDB-6F008AAE7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25625"/>
                <a:ext cx="2598420" cy="4351338"/>
              </a:xfrm>
              <a:prstGeom prst="rect">
                <a:avLst/>
              </a:prstGeom>
              <a:blipFill>
                <a:blip r:embed="rId4"/>
                <a:stretch>
                  <a:fillRect l="-4225" t="-238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83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4.07407E-6 L 0.02878 0.075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2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878 0.07593 L 0.02878 0.3349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>
            <a:normAutofit/>
          </a:bodyPr>
          <a:lstStyle/>
          <a:p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The standard normal distribution (z-score)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Excel:  “=NORM.S.INV(___)”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Input probability, output z-score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2689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Example: Oxbridge membership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B247A2F-E0B6-FD45-55E0-801A28D0EA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3369974"/>
              </p:ext>
            </p:extLst>
          </p:nvPr>
        </p:nvGraphicFramePr>
        <p:xfrm>
          <a:off x="838200" y="1825625"/>
          <a:ext cx="10515600" cy="17526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62809376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1981610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42533407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568639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561835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Generation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Relative representation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Oxbridge elite share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Implied mean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Implied beta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53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1800-29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19.06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1.32</a:t>
                      </a:r>
                      <a:r>
                        <a:rPr lang="el-GR" dirty="0"/>
                        <a:t>σ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676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1830-59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10.57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0.99</a:t>
                      </a:r>
                      <a:r>
                        <a:rPr lang="el-GR" dirty="0"/>
                        <a:t>σ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814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1860-89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7.59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0.53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???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9932217"/>
                  </a:ext>
                </a:extLst>
              </a:tr>
            </a:tbl>
          </a:graphicData>
        </a:graphic>
      </p:graphicFrame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42C77B-2582-5DEE-375F-E55ED17FE33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3870959"/>
                <a:ext cx="10515600" cy="23060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CA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𝜇</m:t>
                          </m:r>
                        </m:e>
                        <m:sup>
                          <m:r>
                            <a:rPr lang="en-DE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DE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𝜇</m:t>
                      </m:r>
                      <m:r>
                        <a:rPr lang="en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e>
                        <m:sup>
                          <m:r>
                            <a:rPr lang="en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1−0.0064×19.06</m:t>
                          </m:r>
                        </m:e>
                      </m:d>
                      <m:r>
                        <a:rPr lang="en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en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𝐹</m:t>
                          </m:r>
                        </m:e>
                        <m:sup>
                          <m:r>
                            <a:rPr lang="en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1−</m:t>
                          </m:r>
                          <m:r>
                            <a:rPr lang="en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0.</m:t>
                          </m:r>
                          <m:r>
                            <a:rPr lang="en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00</m:t>
                          </m:r>
                          <m:r>
                            <a:rPr lang="en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64</m:t>
                          </m:r>
                        </m:e>
                      </m:d>
                    </m:oMath>
                  </m:oMathPara>
                </a14:m>
                <a:endParaRPr lang="en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DE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CA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C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𝜇</m:t>
                          </m:r>
                        </m:e>
                        <m:sup>
                          <m:r>
                            <a:rPr lang="en-DE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DE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DE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𝜇</m:t>
                      </m:r>
                      <m:r>
                        <a:rPr lang="en-DE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=2.49−1.17=1.32</m:t>
                      </m:r>
                    </m:oMath>
                  </m:oMathPara>
                </a14:m>
                <a:endParaRPr lang="en-DE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DE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DE" sz="18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Note: </a:t>
                </a:r>
                <a14:m>
                  <m:oMath xmlns:m="http://schemas.openxmlformats.org/officeDocument/2006/math">
                    <m:r>
                      <a:rPr lang="en-DE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DE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DE" sz="18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F</m:t>
                        </m:r>
                      </m:e>
                      <m:sup>
                        <m:r>
                          <a:rPr lang="en-DE" sz="1800" i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−1</m:t>
                        </m:r>
                      </m:sup>
                    </m:sSup>
                    <m:r>
                      <a:rPr lang="en-DE" sz="1800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DE" sz="180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can be implemented in Excel using INV.S.NORMAL()</a:t>
                </a:r>
              </a:p>
              <a:p>
                <a:pPr marL="0" indent="0">
                  <a:buNone/>
                </a:pPr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242C77B-2582-5DEE-375F-E55ED17FE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870959"/>
                <a:ext cx="10515600" cy="2306003"/>
              </a:xfrm>
              <a:prstGeom prst="rect">
                <a:avLst/>
              </a:prstGeom>
              <a:blipFill>
                <a:blip r:embed="rId3"/>
                <a:stretch>
                  <a:fillRect l="-522" b="-211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0293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6085"/>
            <a:ext cx="10515600" cy="1325563"/>
          </a:xfrm>
        </p:spPr>
        <p:txBody>
          <a:bodyPr>
            <a:normAutofit/>
          </a:bodyPr>
          <a:lstStyle/>
          <a:p>
            <a:r>
              <a:rPr lang="en-DE" sz="4000" dirty="0">
                <a:latin typeface="Arial" panose="020B0604020202020204" pitchFamily="34" charset="0"/>
                <a:cs typeface="Arial" panose="020B0604020202020204" pitchFamily="34" charset="0"/>
              </a:rPr>
              <a:t>From s</a:t>
            </a:r>
            <a:r>
              <a:rPr lang="en-CA" sz="4000" dirty="0" err="1">
                <a:latin typeface="Arial" panose="020B0604020202020204" pitchFamily="34" charset="0"/>
                <a:cs typeface="Arial" panose="020B0604020202020204" pitchFamily="34" charset="0"/>
              </a:rPr>
              <a:t>igmas</a:t>
            </a:r>
            <a:r>
              <a:rPr lang="en-CA" sz="4000" dirty="0">
                <a:latin typeface="Arial" panose="020B0604020202020204" pitchFamily="34" charset="0"/>
                <a:cs typeface="Arial" panose="020B0604020202020204" pitchFamily="34" charset="0"/>
              </a:rPr>
              <a:t> to betas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57071C-8456-A23B-EFA9-A727021DCD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dirty="0">
                    <a:latin typeface="Arial" panose="020B0604020202020204" pitchFamily="34" charset="0"/>
                    <a:cs typeface="Arial" panose="020B0604020202020204" pitchFamily="34" charset="0"/>
                  </a:rPr>
                  <a:t>Model persistence using beta equation:</a:t>
                </a:r>
                <a:br>
                  <a:rPr lang="en-CA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+1</m:t>
                          </m:r>
                        </m:sub>
                      </m:sSub>
                      <m:r>
                        <a:rPr lang="en-CA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𝛼</m:t>
                      </m:r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𝛽</m:t>
                      </m:r>
                      <m:sSub>
                        <m:sSubPr>
                          <m:ctrlPr>
                            <a:rPr lang="en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𝜀</m:t>
                      </m:r>
                    </m:oMath>
                  </m:oMathPara>
                </a14:m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CA" dirty="0">
                    <a:latin typeface="Arial" panose="020B0604020202020204" pitchFamily="34" charset="0"/>
                    <a:cs typeface="Arial" panose="020B0604020202020204" pitchFamily="34" charset="0"/>
                  </a:rPr>
                  <a:t>However, these are standardized group averages. Therefore</a:t>
                </a:r>
                <a:br>
                  <a:rPr lang="en-CA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𝛼</m:t>
                      </m:r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=0;</m:t>
                      </m:r>
                      <m:r>
                        <m:rPr>
                          <m:sty m:val="p"/>
                        </m:rPr>
                        <a:rPr lang="en-CA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E</m:t>
                      </m:r>
                      <m:d>
                        <m:dPr>
                          <m:ctrlPr>
                            <a:rPr lang="en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𝜀</m:t>
                          </m:r>
                        </m:e>
                      </m:d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=0</m:t>
                      </m:r>
                    </m:oMath>
                  </m:oMathPara>
                </a14:m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CA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CA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  <m:r>
                            <a:rPr lang="en-CA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+1</m:t>
                          </m:r>
                        </m:sub>
                      </m:sSub>
                      <m:r>
                        <a:rPr lang="en-CA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𝛽</m:t>
                      </m:r>
                      <m:sSub>
                        <m:sSubPr>
                          <m:ctrlPr>
                            <a:rPr lang="en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C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accPr>
                            <m:e>
                              <m:r>
                                <a:rPr lang="en-C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e>
                          </m:acc>
                        </m:e>
                        <m:sub>
                          <m:r>
                            <a:rPr lang="en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b>
                      </m:sSub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↔</m:t>
                      </m:r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𝛽</m:t>
                      </m:r>
                      <m:r>
                        <a:rPr lang="en-C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C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C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C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C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  <m:r>
                                <a:rPr lang="en-C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C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C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CA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C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CA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57071C-8456-A23B-EFA9-A727021DC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455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8059</TotalTime>
  <Words>1018</Words>
  <Application>Microsoft Office PowerPoint</Application>
  <PresentationFormat>Widescreen</PresentationFormat>
  <Paragraphs>171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Office Theme</vt:lpstr>
      <vt:lpstr>Climbing ahead, falling behind: social mobility across time and space</vt:lpstr>
      <vt:lpstr>Surname frequency method</vt:lpstr>
      <vt:lpstr>Surname frequency method</vt:lpstr>
      <vt:lpstr>From RR to “social status”</vt:lpstr>
      <vt:lpstr>Example: Oxbridge membership</vt:lpstr>
      <vt:lpstr>The standard normal distribution (z-score)</vt:lpstr>
      <vt:lpstr>The standard normal distribution (z-score)</vt:lpstr>
      <vt:lpstr>Example: Oxbridge membership</vt:lpstr>
      <vt:lpstr>From sigmas to betas</vt:lpstr>
      <vt:lpstr>Example: Oxbridge membership</vt:lpstr>
      <vt:lpstr>Boulazac 1836-1876</vt:lpstr>
      <vt:lpstr>Data set</vt:lpstr>
      <vt:lpstr>Boulazac 1836-1876</vt:lpstr>
      <vt:lpstr>Elite surnames in France</vt:lpstr>
      <vt:lpstr>Identifying an elite group</vt:lpstr>
      <vt:lpstr>Identifying an elite group</vt:lpstr>
      <vt:lpstr>Identifying an elite group</vt:lpstr>
      <vt:lpstr>Boulazac</vt:lpstr>
      <vt:lpstr>Problems with the method</vt:lpstr>
      <vt:lpstr>Problems with the method</vt:lpstr>
      <vt:lpstr>Problems with the method</vt:lpstr>
      <vt:lpstr>Problems with the method</vt:lpstr>
      <vt:lpstr>Problems with the method</vt:lpstr>
      <vt:lpstr>Problems with the method</vt:lpstr>
      <vt:lpstr>Surname method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Climbing ahead, falling behind: social mobility across time and space</dc:title>
  <dc:creator>Louis Henderson</dc:creator>
  <cp:lastModifiedBy>Louis Henderson</cp:lastModifiedBy>
  <cp:revision>3</cp:revision>
  <dcterms:created xsi:type="dcterms:W3CDTF">2023-11-28T13:44:50Z</dcterms:created>
  <dcterms:modified xsi:type="dcterms:W3CDTF">2024-06-03T10:46:33Z</dcterms:modified>
</cp:coreProperties>
</file>